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818" r:id="rId2"/>
    <p:sldMasterId id="2147483809" r:id="rId3"/>
  </p:sldMasterIdLst>
  <p:notesMasterIdLst>
    <p:notesMasterId r:id="rId12"/>
  </p:notesMasterIdLst>
  <p:sldIdLst>
    <p:sldId id="460" r:id="rId4"/>
    <p:sldId id="461" r:id="rId5"/>
    <p:sldId id="462" r:id="rId6"/>
    <p:sldId id="463" r:id="rId7"/>
    <p:sldId id="464" r:id="rId8"/>
    <p:sldId id="466" r:id="rId9"/>
    <p:sldId id="467" r:id="rId10"/>
    <p:sldId id="465" r:id="rId11"/>
  </p:sldIdLst>
  <p:sldSz cx="24384000" cy="13716000"/>
  <p:notesSz cx="6858000" cy="9144000"/>
  <p:defaultTextStyle>
    <a:defPPr marL="0" marR="0" indent="0" algn="l" defTabSz="914042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516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033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547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042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255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065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59958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098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367" userDrawn="1">
          <p15:clr>
            <a:srgbClr val="A4A3A4"/>
          </p15:clr>
        </p15:guide>
        <p15:guide id="2" pos="14665" userDrawn="1">
          <p15:clr>
            <a:srgbClr val="A4A3A4"/>
          </p15:clr>
        </p15:guide>
        <p15:guide id="3" pos="6297" userDrawn="1">
          <p15:clr>
            <a:srgbClr val="A4A3A4"/>
          </p15:clr>
        </p15:guide>
        <p15:guide id="4" orient="horz" pos="7881" userDrawn="1">
          <p15:clr>
            <a:srgbClr val="A4A3A4"/>
          </p15:clr>
        </p15:guide>
        <p15:guide id="5" orient="horz" pos="8244" userDrawn="1">
          <p15:clr>
            <a:srgbClr val="A4A3A4"/>
          </p15:clr>
        </p15:guide>
        <p15:guide id="6" orient="horz" pos="7722" userDrawn="1">
          <p15:clr>
            <a:srgbClr val="A4A3A4"/>
          </p15:clr>
        </p15:guide>
        <p15:guide id="7" pos="649" userDrawn="1">
          <p15:clr>
            <a:srgbClr val="A4A3A4"/>
          </p15:clr>
        </p15:guide>
        <p15:guide id="8" orient="horz" pos="4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657E"/>
    <a:srgbClr val="005E8C"/>
    <a:srgbClr val="F26A20"/>
    <a:srgbClr val="942092"/>
    <a:srgbClr val="FF40FF"/>
    <a:srgbClr val="00419F"/>
    <a:srgbClr val="5BC4BA"/>
    <a:srgbClr val="9D9F9E"/>
    <a:srgbClr val="44B3E7"/>
    <a:srgbClr val="00A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62"/>
    <p:restoredTop sz="94014"/>
  </p:normalViewPr>
  <p:slideViewPr>
    <p:cSldViewPr snapToGrid="0" snapToObjects="1">
      <p:cViewPr varScale="1">
        <p:scale>
          <a:sx n="78" d="100"/>
          <a:sy n="78" d="100"/>
        </p:scale>
        <p:origin x="1014" y="126"/>
      </p:cViewPr>
      <p:guideLst>
        <p:guide orient="horz" pos="3367"/>
        <p:guide pos="14665"/>
        <p:guide pos="6297"/>
        <p:guide orient="horz" pos="7881"/>
        <p:guide orient="horz" pos="8244"/>
        <p:guide orient="horz" pos="7722"/>
        <p:guide pos="649"/>
        <p:guide orient="horz" pos="4320"/>
      </p:guideLst>
    </p:cSldViewPr>
  </p:slideViewPr>
  <p:outlineViewPr>
    <p:cViewPr>
      <p:scale>
        <a:sx n="33" d="100"/>
        <a:sy n="33" d="100"/>
      </p:scale>
      <p:origin x="0" y="-199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" d="100"/>
        <a:sy n="30" d="100"/>
      </p:scale>
      <p:origin x="0" y="51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tmp>
</file>

<file path=ppt/media/image12.jpg>
</file>

<file path=ppt/media/image13.jpg>
</file>

<file path=ppt/media/image2.jpeg>
</file>

<file path=ppt/media/image3.png>
</file>

<file path=ppt/media/image4.png>
</file>

<file path=ppt/media/image5.png>
</file>

<file path=ppt/media/image6.png>
</file>

<file path=ppt/media/image7.tmp>
</file>

<file path=ppt/media/image8.tmp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71267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1pPr>
    <a:lvl2pPr indent="228516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2pPr>
    <a:lvl3pPr indent="457033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3pPr>
    <a:lvl4pPr indent="685547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4pPr>
    <a:lvl5pPr indent="914042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5pPr>
    <a:lvl6pPr indent="114255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6pPr>
    <a:lvl7pPr indent="1371065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7pPr>
    <a:lvl8pPr indent="159958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8pPr>
    <a:lvl9pPr indent="1828098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503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3984170"/>
            <a:ext cx="11359978" cy="296273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9600"/>
              </a:lnSpc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&amp; Subtitle">
    <p:bg>
      <p:bgPr>
        <a:solidFill>
          <a:srgbClr val="844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07750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6439826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6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202466043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- Top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06725062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bg>
      <p:bgPr>
        <a:solidFill>
          <a:srgbClr val="33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bg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dirty="0"/>
              <a:t>Body Level One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1513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6970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5270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38022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44B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0675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32387785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230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- Top">
    <p:bg>
      <p:bgPr>
        <a:solidFill>
          <a:srgbClr val="F26A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662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957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5701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90083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77790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0666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20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20800530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Bulle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333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&amp; Subtitle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1398247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446796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25721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3_Title &amp;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8123160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86744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Bullets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901236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044045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&amp; Subtitle">
    <p:bg>
      <p:bgPr>
        <a:solidFill>
          <a:srgbClr val="24AA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5942362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9724619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&amp; Subtitle">
    <p:bg>
      <p:bgPr>
        <a:solidFill>
          <a:srgbClr val="FBD8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tx1">
                    <a:lumMod val="95000"/>
                    <a:lumOff val="5000"/>
                  </a:schemeClr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70657683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&amp; Subtitle">
    <p:bg>
      <p:bgPr>
        <a:solidFill>
          <a:srgbClr val="EB6C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17669958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&amp; Subtitle">
    <p:bg>
      <p:bgPr>
        <a:solidFill>
          <a:srgbClr val="DD23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73522841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5" y="952502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9" tIns="50799" rIns="50799" bIns="50799" anchor="ctr">
            <a:normAutofit/>
          </a:bodyPr>
          <a:lstStyle/>
          <a:p>
            <a:r>
              <a:rPr lang="en-US" dirty="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5" y="3238533"/>
            <a:ext cx="21005800" cy="9207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9" tIns="50799" rIns="50799" bIns="50799" anchor="t">
            <a:noAutofit/>
          </a:bodyPr>
          <a:lstStyle/>
          <a:p>
            <a:r>
              <a:rPr dirty="0"/>
              <a:t>Body Level One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803" r:id="rId2"/>
    <p:sldLayoutId id="2147483795" r:id="rId3"/>
    <p:sldLayoutId id="2147483797" r:id="rId4"/>
    <p:sldLayoutId id="2147483801" r:id="rId5"/>
    <p:sldLayoutId id="2147483817" r:id="rId6"/>
    <p:sldLayoutId id="2147483799" r:id="rId7"/>
    <p:sldLayoutId id="2147483798" r:id="rId8"/>
    <p:sldLayoutId id="2147483796" r:id="rId9"/>
    <p:sldLayoutId id="2147483800" r:id="rId10"/>
    <p:sldLayoutId id="2147483802" r:id="rId11"/>
    <p:sldLayoutId id="2147483816" r:id="rId12"/>
    <p:sldLayoutId id="2147483841" r:id="rId13"/>
    <p:sldLayoutId id="2147483661" r:id="rId14"/>
  </p:sldLayoutIdLst>
  <p:transition spd="slow">
    <p:push dir="u"/>
  </p:transition>
  <p:txStyles>
    <p:titleStyle>
      <a:lvl1pPr marL="0" marR="0" indent="0" algn="l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chemeClr val="bg1"/>
          </a:solidFill>
          <a:uFillTx/>
          <a:latin typeface="Lato Hairline" charset="0"/>
          <a:ea typeface="Lato Hairline" charset="0"/>
          <a:cs typeface="Lato Hairline" charset="0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52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1pPr>
      <a:lvl2pPr marL="634752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44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2pPr>
      <a:lvl3pPr marL="126950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3pPr>
      <a:lvl4pPr marL="190426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4pPr>
      <a:lvl5pPr marL="253902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5pPr>
      <a:lvl6pPr marL="3808528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3281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78034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2786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766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382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39" r:id="rId4"/>
    <p:sldLayoutId id="2147483833" r:id="rId5"/>
    <p:sldLayoutId id="2147483848" r:id="rId6"/>
    <p:sldLayoutId id="2147483831" r:id="rId7"/>
    <p:sldLayoutId id="2147483840" r:id="rId8"/>
    <p:sldLayoutId id="2147483835" r:id="rId9"/>
    <p:sldLayoutId id="2147483836" r:id="rId10"/>
    <p:sldLayoutId id="21474838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25491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05" r:id="rId2"/>
    <p:sldLayoutId id="2147483804" r:id="rId3"/>
    <p:sldLayoutId id="2147483808" r:id="rId4"/>
    <p:sldLayoutId id="2147483814" r:id="rId5"/>
    <p:sldLayoutId id="2147483812" r:id="rId6"/>
    <p:sldLayoutId id="2147483811" r:id="rId7"/>
    <p:sldLayoutId id="2147483810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96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9.tmp"/><Relationship Id="rId5" Type="http://schemas.openxmlformats.org/officeDocument/2006/relationships/image" Target="../media/image8.tmp"/><Relationship Id="rId4" Type="http://schemas.openxmlformats.org/officeDocument/2006/relationships/image" Target="../media/image7.tm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tm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192000" y="2298706"/>
            <a:ext cx="11998036" cy="4648200"/>
          </a:xfrm>
        </p:spPr>
        <p:txBody>
          <a:bodyPr/>
          <a:lstStyle/>
          <a:p>
            <a:r>
              <a:rPr lang="en-US" sz="8800" b="1" dirty="0"/>
              <a:t>YZY Language School</a:t>
            </a:r>
            <a:endParaRPr lang="en-US" sz="72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"/>
          </p:nvPr>
        </p:nvSpPr>
        <p:spPr>
          <a:xfrm>
            <a:off x="12192000" y="7988323"/>
            <a:ext cx="11359978" cy="3744497"/>
          </a:xfrm>
        </p:spPr>
        <p:txBody>
          <a:bodyPr/>
          <a:lstStyle/>
          <a:p>
            <a:r>
              <a:rPr kumimoji="1" lang="en-US" altLang="zh-CN" dirty="0"/>
              <a:t>Ying HAO</a:t>
            </a:r>
          </a:p>
          <a:p>
            <a:r>
              <a:rPr lang="en-CA" dirty="0" err="1"/>
              <a:t>Yaowu</a:t>
            </a:r>
            <a:r>
              <a:rPr lang="en-CA" dirty="0"/>
              <a:t> HUANG</a:t>
            </a:r>
          </a:p>
          <a:p>
            <a:r>
              <a:rPr kumimoji="1" lang="en-CA" altLang="zh-CN" dirty="0" err="1"/>
              <a:t>Zhiwei</a:t>
            </a:r>
            <a:r>
              <a:rPr kumimoji="1" lang="en-CA" altLang="zh-CN" dirty="0"/>
              <a:t> LI</a:t>
            </a:r>
            <a:endParaRPr kumimoji="1" lang="en-US" altLang="zh-CN" dirty="0"/>
          </a:p>
          <a:p>
            <a:r>
              <a:rPr kumimoji="1" lang="en-US" altLang="zh-CN" dirty="0"/>
              <a:t>APR 08, 2021</a:t>
            </a:r>
            <a:endParaRPr kumimoji="1" lang="zh-CN" altLang="en-US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FC8AEB0F-C6FD-4480-B9C1-3DB424A63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87" t="4167" r="7421" b="2158"/>
          <a:stretch/>
        </p:blipFill>
        <p:spPr>
          <a:xfrm>
            <a:off x="0" y="0"/>
            <a:ext cx="11780874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92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026" y="654052"/>
            <a:ext cx="6581774" cy="45751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2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Agenda</a:t>
            </a:r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733B8C68-2D91-B448-B1CB-AC0ABDF1BF58}"/>
              </a:ext>
            </a:extLst>
          </p:cNvPr>
          <p:cNvSpPr txBox="1">
            <a:spLocks/>
          </p:cNvSpPr>
          <p:nvPr/>
        </p:nvSpPr>
        <p:spPr>
          <a:xfrm>
            <a:off x="8447964" y="654052"/>
            <a:ext cx="14970826" cy="45751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Services and System Functions</a:t>
            </a:r>
          </a:p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Technologies and Challenges</a:t>
            </a:r>
          </a:p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Database Design</a:t>
            </a:r>
          </a:p>
          <a:p>
            <a:pPr marL="742950" indent="-2286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Mockup</a:t>
            </a: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4" b="20279"/>
          <a:stretch/>
        </p:blipFill>
        <p:spPr>
          <a:xfrm>
            <a:off x="-18336" y="5526302"/>
            <a:ext cx="24402336" cy="8186524"/>
          </a:xfrm>
          <a:custGeom>
            <a:avLst/>
            <a:gdLst/>
            <a:ahLst/>
            <a:cxnLst/>
            <a:rect l="l" t="t" r="r" b="b"/>
            <a:pathLst>
              <a:path w="12201168" h="4093262">
                <a:moveTo>
                  <a:pt x="12201168" y="0"/>
                </a:moveTo>
                <a:lnTo>
                  <a:pt x="12201168" y="4093262"/>
                </a:lnTo>
                <a:lnTo>
                  <a:pt x="0" y="4093262"/>
                </a:lnTo>
                <a:lnTo>
                  <a:pt x="0" y="49771"/>
                </a:lnTo>
                <a:lnTo>
                  <a:pt x="344880" y="64399"/>
                </a:lnTo>
                <a:cubicBezTo>
                  <a:pt x="3386438" y="213466"/>
                  <a:pt x="6427997" y="534535"/>
                  <a:pt x="9469555" y="167599"/>
                </a:cubicBezTo>
                <a:cubicBezTo>
                  <a:pt x="10229945" y="75865"/>
                  <a:pt x="10990334" y="27132"/>
                  <a:pt x="11750723" y="796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05940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996" y="1098700"/>
            <a:ext cx="11796930" cy="8264400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Functions related with Course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Multi-Language Support: English, French, Mandarin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Register/Cancel Courses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Manage assignment and grade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Search by key-words/time/type: course, teacher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Course Time: day or night of weekdays, weekends, summer camp, etc.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Course Type: small class, one-to-one class, on-line class, etc.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Social: Remark on teachers, remark on courses, language guru, etc.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Potential Add-ons if possible: on-line chat/message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Modules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Student Application 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register courses, cancel/change courses, bill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School Application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</a:t>
            </a: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Managers ( approval applications/proposals, financial plan, product plan, …)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Teacher (course outline, time, type, assignment, grade)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Finance (monthly salary report, profit report, cash-maker product report)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Sales (commission, sales contribution)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HR (performance review, vacation, benefit) 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Library</a:t>
            </a:r>
            <a:b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4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	- all common shared functionalities</a:t>
            </a:r>
            <a:endParaRPr lang="en-US" sz="28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97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07" y="685800"/>
            <a:ext cx="12123964" cy="91195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Technologies</a:t>
            </a:r>
            <a:br>
              <a:rPr lang="en-US" sz="36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WPF 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Entity Framework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RDBMS: Table, View, Procedure, …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C#: Generic/Type, Collection, Lambda, LINQ, Threading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- 2D drawing (chart)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Configuration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Unit Test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MVP design pattern</a:t>
            </a: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Challenges</a:t>
            </a: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Thread Safe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Responsive UI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String translation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Drawing pie chart / bar chart for the reports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MVP architecture with WPF and Entity Framework (if have time)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Configurable services (if have time)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on-line chat/message (if have time)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61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8257DC7-C8AB-454B-9095-B5BE2C910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" y="0"/>
            <a:ext cx="24384010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4963234" y="1507680"/>
            <a:ext cx="9420766" cy="1220832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153" y="128479"/>
            <a:ext cx="10716986" cy="1655763"/>
          </a:xfrm>
        </p:spPr>
        <p:txBody>
          <a:bodyPr/>
          <a:lstStyle/>
          <a:p>
            <a:r>
              <a:rPr lang="en-CA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Database Design</a:t>
            </a:r>
            <a:endParaRPr lang="en-US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7DB7B3-5DCA-4062-882A-A741B9982B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280" y="1379202"/>
            <a:ext cx="14193755" cy="1220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809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Mockup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CA4AF4B-0D25-48CC-AC33-DFDE8C197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7686" y="450222"/>
            <a:ext cx="9113284" cy="12815556"/>
          </a:xfrm>
          <a:prstGeom prst="rect">
            <a:avLst/>
          </a:prstGeom>
        </p:spPr>
      </p:pic>
      <p:pic>
        <p:nvPicPr>
          <p:cNvPr id="10" name="Picture 9" descr="A picture containing text, blackboard&#10;&#10;Description automatically generated">
            <a:extLst>
              <a:ext uri="{FF2B5EF4-FFF2-40B4-BE49-F238E27FC236}">
                <a16:creationId xmlns:a16="http://schemas.microsoft.com/office/drawing/2014/main" id="{85FE17BD-CA0E-4152-A4D8-7579D0408F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56" r="-25356" b="18666"/>
          <a:stretch/>
        </p:blipFill>
        <p:spPr>
          <a:xfrm>
            <a:off x="12507686" y="1117815"/>
            <a:ext cx="11977775" cy="2564278"/>
          </a:xfrm>
          <a:prstGeom prst="rect">
            <a:avLst/>
          </a:prstGeom>
        </p:spPr>
      </p:pic>
      <p:pic>
        <p:nvPicPr>
          <p:cNvPr id="12" name="Picture 11" descr="Text&#10;&#10;Description automatically generated with medium confidence">
            <a:extLst>
              <a:ext uri="{FF2B5EF4-FFF2-40B4-BE49-F238E27FC236}">
                <a16:creationId xmlns:a16="http://schemas.microsoft.com/office/drawing/2014/main" id="{A20D06DC-5E3E-43C3-A8D1-05C3DD446C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2" r="13595" b="3633"/>
          <a:stretch/>
        </p:blipFill>
        <p:spPr>
          <a:xfrm>
            <a:off x="12497814" y="10033908"/>
            <a:ext cx="8915400" cy="2969430"/>
          </a:xfrm>
          <a:prstGeom prst="rect">
            <a:avLst/>
          </a:prstGeom>
        </p:spPr>
      </p:pic>
      <p:pic>
        <p:nvPicPr>
          <p:cNvPr id="14" name="Picture 13" descr="Chart, bubble chart&#10;&#10;Description automatically generated with medium confidence">
            <a:extLst>
              <a:ext uri="{FF2B5EF4-FFF2-40B4-BE49-F238E27FC236}">
                <a16:creationId xmlns:a16="http://schemas.microsoft.com/office/drawing/2014/main" id="{DCDDA136-721D-4A73-8721-0406B9E079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4607" y="4576043"/>
            <a:ext cx="8868607" cy="621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49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Mockup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1682214-9226-4274-9111-CE68A83B89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8754" y="2339341"/>
            <a:ext cx="10702957" cy="8361685"/>
          </a:xfrm>
          <a:prstGeom prst="rect">
            <a:avLst/>
          </a:prstGeom>
        </p:spPr>
      </p:pic>
      <p:pic>
        <p:nvPicPr>
          <p:cNvPr id="7" name="Picture 6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0C1DDE2-CBC5-4E7F-9A65-477005A2C0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2803" y="4512918"/>
            <a:ext cx="10449504" cy="517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198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Mockup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21B41F6C-28B0-4AEA-BA0A-017E1454B1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7" b="9688"/>
          <a:stretch/>
        </p:blipFill>
        <p:spPr>
          <a:xfrm>
            <a:off x="9068598" y="432707"/>
            <a:ext cx="13800441" cy="828065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975CC71A-94B0-4A51-9D20-42C72AC520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28" b="7768"/>
          <a:stretch/>
        </p:blipFill>
        <p:spPr>
          <a:xfrm>
            <a:off x="16732112" y="9286738"/>
            <a:ext cx="7034806" cy="442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6103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Color titles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non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u="none" strike="noStrike" cap="none" spc="0" normalizeH="0" baseline="0" dirty="0" smtClean="0">
            <a:ln>
              <a:noFill/>
            </a:ln>
            <a:solidFill>
              <a:srgbClr val="000000"/>
            </a:solidFill>
            <a:effectLst/>
            <a:uFillTx/>
            <a:latin typeface="Raleway Light" charset="0"/>
            <a:ea typeface="Raleway Light" charset="0"/>
            <a:cs typeface="Raleway Light" charset="0"/>
            <a:sym typeface="Helvetica Light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icture_background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ight_them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34</Words>
  <Application>Microsoft Office PowerPoint</Application>
  <PresentationFormat>Custom</PresentationFormat>
  <Paragraphs>16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Helvetica Light</vt:lpstr>
      <vt:lpstr>Helvetica Neue</vt:lpstr>
      <vt:lpstr>Lato Hairline</vt:lpstr>
      <vt:lpstr>Lato Light</vt:lpstr>
      <vt:lpstr>Lato Thin</vt:lpstr>
      <vt:lpstr>Arial</vt:lpstr>
      <vt:lpstr>Calibri</vt:lpstr>
      <vt:lpstr>Calibri Light</vt:lpstr>
      <vt:lpstr>Color titles</vt:lpstr>
      <vt:lpstr>picture_backgrounds</vt:lpstr>
      <vt:lpstr>light_themes</vt:lpstr>
      <vt:lpstr>YZY Language School</vt:lpstr>
      <vt:lpstr>Agenda</vt:lpstr>
      <vt:lpstr>Functions related with Course - Multi-Language Support: English, French, Mandarin - Register/Cancel Courses - Manage assignment and grade - Search by key-words/time/type: course, teacher  - Course Time: day or night of weekdays, weekends, summer camp, etc.  - Course Type: small class, one-to-one class, on-line class, etc. - Social: Remark on teachers, remark on courses, language guru, etc. - Potential Add-ons if possible: on-line chat/message  Modules - Student Application   - register courses, cancel/change courses, bill - School Application  - Managers ( approval applications/proposals, financial plan, product plan, …)  - Teacher (course outline, time, type, assignment, grade)  - Finance (monthly salary report, profit report, cash-maker product report)  - Sales (commission, sales contribution)  - HR (performance review, vacation, benefit)  - Library  - all common shared functionalities</vt:lpstr>
      <vt:lpstr>Technologies - WPF  - Entity Framework - RDBMS: Table, View, Procedure, … - C#: Generic/Type, Collection, Lambda, LINQ, Threading - 2D drawing (chart) - Configuration - Unit Test - MVP design pattern  Challenges - Thread Safe - Responsive UI - String translation - Drawing pie chart / bar chart for the reports - MVP architecture with WPF and Entity Framework (if have time) - Configurable services (if have time) - on-line chat/message (if have time)</vt:lpstr>
      <vt:lpstr>Database Design</vt:lpstr>
      <vt:lpstr>Mockup</vt:lpstr>
      <vt:lpstr>Mockup</vt:lpstr>
      <vt:lpstr>Mockup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C Library Project of OOP</dc:title>
  <dc:creator>Edwin LI</dc:creator>
  <cp:lastModifiedBy>Philip Huang</cp:lastModifiedBy>
  <cp:revision>81</cp:revision>
  <dcterms:created xsi:type="dcterms:W3CDTF">2020-11-27T00:34:42Z</dcterms:created>
  <dcterms:modified xsi:type="dcterms:W3CDTF">2021-04-08T20:25:45Z</dcterms:modified>
</cp:coreProperties>
</file>

<file path=docProps/thumbnail.jpeg>
</file>